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Full" cryptAlgorithmClass="hash" cryptAlgorithmType="typeAny" cryptAlgorithmSid="4" spinCount="100000" saltData="Famf3SuOe6tQ1OvRq++wSQ==" hashData="0GEu6ph+dspRRn8W/BJB6LGteWg="/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7356"/>
    <p:restoredTop sz="94652"/>
  </p:normalViewPr>
  <p:slideViewPr>
    <p:cSldViewPr snapToGrid="0">
      <p:cViewPr varScale="1">
        <p:scale>
          <a:sx n="134" d="100"/>
          <a:sy n="134" d="100"/>
        </p:scale>
        <p:origin x="392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30828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896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1720e91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1720e91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210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1720e9132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1720e9132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397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72a304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72a304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677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WT8qc85Rp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783625"/>
            <a:ext cx="8520600" cy="101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>
                <a:latin typeface="Verdana"/>
                <a:ea typeface="Verdana"/>
                <a:cs typeface="Verdana"/>
                <a:sym typeface="Verdana"/>
              </a:rPr>
              <a:t>La forme interrogative</a:t>
            </a:r>
            <a:endParaRPr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9638" y="2797163"/>
            <a:ext cx="1990725" cy="2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3400" y="180325"/>
            <a:ext cx="2628900" cy="173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050" y="66025"/>
            <a:ext cx="2324100" cy="196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rgbClr val="CC4125"/>
                </a:solidFill>
              </a:rPr>
              <a:t>TRE</a:t>
            </a:r>
            <a:r>
              <a:rPr lang="it" dirty="0" smtClean="0">
                <a:solidFill>
                  <a:srgbClr val="CC4125"/>
                </a:solidFill>
              </a:rPr>
              <a:t> </a:t>
            </a:r>
            <a:r>
              <a:rPr lang="it" dirty="0">
                <a:solidFill>
                  <a:srgbClr val="CC4125"/>
                </a:solidFill>
              </a:rPr>
              <a:t>modi per costruire la forma </a:t>
            </a:r>
            <a:r>
              <a:rPr lang="it" dirty="0" smtClean="0">
                <a:solidFill>
                  <a:srgbClr val="CC4125"/>
                </a:solidFill>
              </a:rPr>
              <a:t>interrogativa:</a:t>
            </a:r>
            <a:endParaRPr lang="it-IT" dirty="0">
              <a:solidFill>
                <a:srgbClr val="CC412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CC4125"/>
                </a:solidFill>
              </a:rPr>
              <a:t> </a:t>
            </a:r>
            <a:r>
              <a:rPr lang="it-IT" dirty="0" smtClean="0">
                <a:solidFill>
                  <a:srgbClr val="CC4125"/>
                </a:solidFill>
              </a:rPr>
              <a:t>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CC4125"/>
                </a:solidFill>
              </a:rPr>
              <a:t> </a:t>
            </a:r>
            <a:r>
              <a:rPr lang="it-IT" dirty="0" smtClean="0">
                <a:solidFill>
                  <a:srgbClr val="CC4125"/>
                </a:solidFill>
              </a:rPr>
              <a:t>     </a:t>
            </a:r>
            <a:r>
              <a:rPr lang="it-IT" dirty="0" smtClean="0">
                <a:solidFill>
                  <a:schemeClr val="tx1"/>
                </a:solidFill>
              </a:rPr>
              <a:t> 1. </a:t>
            </a:r>
            <a:r>
              <a:rPr lang="it" dirty="0" smtClean="0"/>
              <a:t>Intonazione</a:t>
            </a:r>
            <a:r>
              <a:rPr lang="it" dirty="0"/>
              <a:t>. </a:t>
            </a:r>
            <a:r>
              <a:rPr lang="it" dirty="0">
                <a:solidFill>
                  <a:srgbClr val="FF0000"/>
                </a:solidFill>
              </a:rPr>
              <a:t>Soggetto + verbo +..... ?</a:t>
            </a:r>
            <a:endParaRPr dirty="0">
              <a:solidFill>
                <a:srgbClr val="FF0000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rgbClr val="FF0000"/>
                </a:solidFill>
              </a:rPr>
              <a:t>Tu aimes </a:t>
            </a:r>
            <a:r>
              <a:rPr lang="it" dirty="0"/>
              <a:t>le </a:t>
            </a:r>
            <a:r>
              <a:rPr lang="it" dirty="0" smtClean="0"/>
              <a:t>français</a:t>
            </a:r>
            <a:r>
              <a:rPr lang="it-IT" dirty="0" smtClean="0">
                <a:solidFill>
                  <a:srgbClr val="FF0000"/>
                </a:solidFill>
              </a:rPr>
              <a:t>?</a:t>
            </a: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-IT" dirty="0" smtClean="0">
                <a:solidFill>
                  <a:schemeClr val="tx1"/>
                </a:solidFill>
              </a:rPr>
              <a:t>2</a:t>
            </a:r>
            <a:r>
              <a:rPr lang="it-IT" dirty="0" smtClean="0">
                <a:solidFill>
                  <a:srgbClr val="3C78D8"/>
                </a:solidFill>
              </a:rPr>
              <a:t>. </a:t>
            </a:r>
            <a:r>
              <a:rPr lang="it" dirty="0" smtClean="0">
                <a:solidFill>
                  <a:srgbClr val="3C78D8"/>
                </a:solidFill>
              </a:rPr>
              <a:t>Est-ce que</a:t>
            </a:r>
            <a:r>
              <a:rPr lang="it" dirty="0" smtClean="0">
                <a:solidFill>
                  <a:srgbClr val="000000"/>
                </a:solidFill>
              </a:rPr>
              <a:t>……… ?</a:t>
            </a:r>
            <a:endParaRPr dirty="0" smtClean="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>
                <a:solidFill>
                  <a:srgbClr val="3C78D8"/>
                </a:solidFill>
              </a:rPr>
              <a:t>Est-ce </a:t>
            </a:r>
            <a:r>
              <a:rPr lang="it" dirty="0">
                <a:solidFill>
                  <a:srgbClr val="3C78D8"/>
                </a:solidFill>
              </a:rPr>
              <a:t>que</a:t>
            </a:r>
            <a:r>
              <a:rPr lang="it" dirty="0"/>
              <a:t> tu aimes le </a:t>
            </a:r>
            <a:r>
              <a:rPr lang="it" dirty="0" smtClean="0"/>
              <a:t>français?</a:t>
            </a:r>
            <a:endParaRPr lang="it-IT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-IT" dirty="0" smtClean="0"/>
              <a:t>3. </a:t>
            </a:r>
            <a:r>
              <a:rPr lang="it" dirty="0" smtClean="0"/>
              <a:t>inversione </a:t>
            </a:r>
            <a:r>
              <a:rPr lang="it" dirty="0">
                <a:solidFill>
                  <a:srgbClr val="6AA84F"/>
                </a:solidFill>
              </a:rPr>
              <a:t>verbo/soggetto</a:t>
            </a:r>
            <a:r>
              <a:rPr lang="it" dirty="0"/>
              <a:t>, uniti da un </a:t>
            </a:r>
            <a:r>
              <a:rPr lang="it" dirty="0" smtClean="0"/>
              <a:t>trattino.</a:t>
            </a:r>
            <a:endParaRPr lang="it-IT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>
                <a:solidFill>
                  <a:srgbClr val="6AA84F"/>
                </a:solidFill>
              </a:rPr>
              <a:t>Aimes-tu</a:t>
            </a:r>
            <a:r>
              <a:rPr lang="it" dirty="0" smtClean="0"/>
              <a:t> </a:t>
            </a:r>
            <a:r>
              <a:rPr lang="it" dirty="0"/>
              <a:t>le français?</a:t>
            </a:r>
            <a:endParaRPr dirty="0"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9475" y="3097775"/>
            <a:ext cx="2512825" cy="177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9038" y="251100"/>
            <a:ext cx="2705100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228025" y="350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800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ATTENZIONE!</a:t>
            </a:r>
            <a:endParaRPr sz="4800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smtClean="0"/>
              <a:t>Nel caso dell’inversione verbo/soggetto, se il soggetto è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/>
              <a:t>IL</a:t>
            </a:r>
            <a:r>
              <a:rPr lang="it-IT" dirty="0" smtClean="0"/>
              <a:t>,</a:t>
            </a:r>
            <a:r>
              <a:rPr lang="it-IT" dirty="0"/>
              <a:t> </a:t>
            </a:r>
            <a:r>
              <a:rPr lang="it" dirty="0" smtClean="0"/>
              <a:t>ELLE </a:t>
            </a:r>
            <a:r>
              <a:rPr lang="it" dirty="0"/>
              <a:t>(e anche </a:t>
            </a:r>
            <a:r>
              <a:rPr lang="it" dirty="0" smtClean="0"/>
              <a:t>ON)</a:t>
            </a:r>
            <a:endParaRPr lang="it-IT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e</a:t>
            </a:r>
            <a:r>
              <a:rPr lang="it-IT" dirty="0" smtClean="0"/>
              <a:t>d è preceduto </a:t>
            </a:r>
            <a:r>
              <a:rPr lang="it" dirty="0" smtClean="0"/>
              <a:t>da </a:t>
            </a:r>
            <a:r>
              <a:rPr lang="it" dirty="0"/>
              <a:t>un verbo che termina per </a:t>
            </a:r>
            <a:r>
              <a:rPr lang="it" dirty="0" smtClean="0"/>
              <a:t>vocale</a:t>
            </a:r>
            <a:r>
              <a:rPr lang="it-IT" dirty="0" smtClean="0"/>
              <a:t>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/>
              <a:t>si </a:t>
            </a:r>
            <a:r>
              <a:rPr lang="it" dirty="0"/>
              <a:t>inserisce una</a:t>
            </a:r>
            <a:r>
              <a:rPr lang="it" dirty="0">
                <a:solidFill>
                  <a:srgbClr val="FF0000"/>
                </a:solidFill>
              </a:rPr>
              <a:t> -T-</a:t>
            </a:r>
            <a:r>
              <a:rPr lang="it" dirty="0"/>
              <a:t> chiamata </a:t>
            </a:r>
            <a:r>
              <a:rPr lang="it" dirty="0">
                <a:solidFill>
                  <a:srgbClr val="FF0000"/>
                </a:solidFill>
              </a:rPr>
              <a:t>T EUFONICA</a:t>
            </a:r>
            <a:r>
              <a:rPr lang="it" dirty="0"/>
              <a:t>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/>
              <a:t>Aime </a:t>
            </a:r>
            <a:r>
              <a:rPr lang="it" dirty="0">
                <a:solidFill>
                  <a:srgbClr val="FF0000"/>
                </a:solidFill>
              </a:rPr>
              <a:t>-t-</a:t>
            </a:r>
            <a:r>
              <a:rPr lang="it" dirty="0"/>
              <a:t> il le français?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 dirty="0"/>
              <a:t>La T EUFONICA serve per rendere fluida la pronuncia.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/>
              <a:t>Habite</a:t>
            </a:r>
            <a:r>
              <a:rPr lang="it-IT" dirty="0" smtClean="0"/>
              <a:t> </a:t>
            </a:r>
            <a:r>
              <a:rPr lang="it" dirty="0" smtClean="0">
                <a:solidFill>
                  <a:srgbClr val="FF0000"/>
                </a:solidFill>
              </a:rPr>
              <a:t>-t-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" dirty="0" smtClean="0"/>
              <a:t>elle </a:t>
            </a:r>
            <a:r>
              <a:rPr lang="it" dirty="0"/>
              <a:t>à Paris?</a:t>
            </a: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>
                <a:solidFill>
                  <a:srgbClr val="4A86E8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 dimenticare i trattini!</a:t>
            </a:r>
            <a:endParaRPr dirty="0">
              <a:solidFill>
                <a:srgbClr val="4A86E8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5975" y="1411182"/>
            <a:ext cx="2152650" cy="212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400" dirty="0">
                <a:solidFill>
                  <a:srgbClr val="0000FF"/>
                </a:solidFill>
              </a:rPr>
              <a:t>Et maintenant…..amusez-vous!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dirty="0" smtClean="0"/>
              <a:t>Regarde</a:t>
            </a:r>
            <a:r>
              <a:rPr lang="it-IT" dirty="0" err="1" smtClean="0"/>
              <a:t>z</a:t>
            </a:r>
            <a:r>
              <a:rPr lang="it" dirty="0" smtClean="0"/>
              <a:t> </a:t>
            </a:r>
            <a:r>
              <a:rPr lang="it" dirty="0"/>
              <a:t>la vidéo: </a:t>
            </a:r>
            <a:r>
              <a:rPr lang="it" sz="1400" u="sng" dirty="0">
                <a:solidFill>
                  <a:schemeClr val="hlink"/>
                </a:solidFill>
                <a:hlinkClick r:id="rId3"/>
              </a:rPr>
              <a:t>Impara il francese: la forma interrogativa</a:t>
            </a:r>
            <a:endParaRPr sz="1400" dirty="0"/>
          </a:p>
          <a:p>
            <a:pPr marL="0" indent="0">
              <a:spcBef>
                <a:spcPts val="1600"/>
              </a:spcBef>
              <a:buNone/>
            </a:pPr>
            <a:r>
              <a:rPr lang="it-IT" sz="1600" dirty="0" err="1" smtClean="0"/>
              <a:t>Exercices</a:t>
            </a:r>
            <a:r>
              <a:rPr lang="it-IT" sz="1600" dirty="0" smtClean="0"/>
              <a:t> p.78 </a:t>
            </a:r>
            <a:r>
              <a:rPr lang="it-IT" sz="1600" dirty="0"/>
              <a:t>n.35; p.142 </a:t>
            </a:r>
            <a:r>
              <a:rPr lang="it-IT" sz="1600" dirty="0" smtClean="0"/>
              <a:t>n.21-22-23-24 (Verifica utilizzando il libro digitale)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0000FF"/>
                </a:solidFill>
              </a:rPr>
              <a:t>Bon travail et à la prochaine!</a:t>
            </a:r>
            <a:endParaRPr sz="2400" dirty="0">
              <a:solidFill>
                <a:srgbClr val="0000FF"/>
              </a:solidFill>
            </a:endParaRPr>
          </a:p>
          <a:p>
            <a:pPr marL="0" lvl="0" indent="0" algn="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2400" dirty="0" smtClean="0">
                <a:solidFill>
                  <a:srgbClr val="FF0000"/>
                </a:solidFill>
              </a:rPr>
              <a:t>Prof.ssa </a:t>
            </a:r>
            <a:r>
              <a:rPr lang="it" sz="2400" dirty="0">
                <a:solidFill>
                  <a:srgbClr val="FF0000"/>
                </a:solidFill>
              </a:rPr>
              <a:t>Laura Aiuppa</a:t>
            </a:r>
            <a:endParaRPr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r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162</Words>
  <Application>Microsoft Macintosh PowerPoint</Application>
  <PresentationFormat>Presentazione su schermo (16:9)</PresentationFormat>
  <Paragraphs>27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Comic Sans MS</vt:lpstr>
      <vt:lpstr>Impact</vt:lpstr>
      <vt:lpstr>Verdana</vt:lpstr>
      <vt:lpstr>Arial</vt:lpstr>
      <vt:lpstr>Simple Light</vt:lpstr>
      <vt:lpstr>    La forme interrogative</vt:lpstr>
      <vt:lpstr>Presentazione di PowerPoint</vt:lpstr>
      <vt:lpstr>ATTENZIONE!</vt:lpstr>
      <vt:lpstr>Presentazione di PowerPoint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La forme interrogative</dc:title>
  <cp:lastModifiedBy>Utente di Microsoft Office</cp:lastModifiedBy>
  <cp:revision>17</cp:revision>
  <dcterms:modified xsi:type="dcterms:W3CDTF">2020-03-18T13:41:13Z</dcterms:modified>
</cp:coreProperties>
</file>